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284" r:id="rId3"/>
    <p:sldId id="276" r:id="rId4"/>
    <p:sldId id="277" r:id="rId5"/>
    <p:sldId id="281" r:id="rId6"/>
    <p:sldId id="285" r:id="rId7"/>
    <p:sldId id="283" r:id="rId8"/>
    <p:sldId id="286" r:id="rId9"/>
    <p:sldId id="288" r:id="rId10"/>
    <p:sldId id="287" r:id="rId11"/>
    <p:sldId id="264" r:id="rId12"/>
    <p:sldId id="265" r:id="rId13"/>
    <p:sldId id="266" r:id="rId14"/>
    <p:sldId id="267" r:id="rId15"/>
    <p:sldId id="268" r:id="rId16"/>
    <p:sldId id="269" r:id="rId17"/>
    <p:sldId id="270" r:id="rId18"/>
    <p:sldId id="271" r:id="rId19"/>
    <p:sldId id="272" r:id="rId20"/>
    <p:sldId id="273" r:id="rId21"/>
    <p:sldId id="274" r:id="rId22"/>
    <p:sldId id="257" r:id="rId23"/>
    <p:sldId id="258" r:id="rId24"/>
    <p:sldId id="259" r:id="rId25"/>
    <p:sldId id="260" r:id="rId26"/>
    <p:sldId id="261" r:id="rId27"/>
    <p:sldId id="262" r:id="rId28"/>
    <p:sldId id="263" r:id="rId29"/>
    <p:sldId id="2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3B2B15-7489-4BD5-AA96-92A46E42132F}" type="datetimeFigureOut">
              <a:rPr lang="en-US" smtClean="0"/>
              <a:pPr/>
              <a:t>8/29/2019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A08CA7-50A2-4808-86A9-BF834223396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5A08CA7-50A2-4808-86A9-BF834223396E}" type="slidenum">
              <a:rPr lang="en-IN" smtClean="0"/>
              <a:pPr/>
              <a:t>24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Artificial Teaching Assistant</a:t>
            </a:r>
            <a:endParaRPr lang="en-IN" dirty="0"/>
          </a:p>
        </p:txBody>
      </p:sp>
      <p:sp>
        <p:nvSpPr>
          <p:cNvPr id="3" name="Subtitle 2"/>
          <p:cNvSpPr>
            <a:spLocks noGrp="1"/>
          </p:cNvSpPr>
          <p:nvPr>
            <p:ph type="subTitle" idx="1"/>
          </p:nvPr>
        </p:nvSpPr>
        <p:spPr/>
        <p:txBody>
          <a:bodyPr>
            <a:normAutofit fontScale="85000" lnSpcReduction="20000"/>
          </a:bodyPr>
          <a:lstStyle/>
          <a:p>
            <a:r>
              <a:rPr lang="en-IN" dirty="0" smtClean="0"/>
              <a:t>Group Members :</a:t>
            </a:r>
          </a:p>
          <a:p>
            <a:r>
              <a:rPr lang="en-IN" dirty="0" smtClean="0"/>
              <a:t>1) </a:t>
            </a:r>
            <a:r>
              <a:rPr lang="en-IN" dirty="0" err="1" smtClean="0"/>
              <a:t>Nirish</a:t>
            </a:r>
            <a:r>
              <a:rPr lang="en-IN" dirty="0" smtClean="0"/>
              <a:t> </a:t>
            </a:r>
            <a:r>
              <a:rPr lang="en-IN" dirty="0" err="1" smtClean="0"/>
              <a:t>Samant</a:t>
            </a:r>
            <a:endParaRPr lang="en-IN" dirty="0" smtClean="0"/>
          </a:p>
          <a:p>
            <a:r>
              <a:rPr lang="en-IN" dirty="0" smtClean="0"/>
              <a:t>2) </a:t>
            </a:r>
            <a:r>
              <a:rPr lang="en-IN" dirty="0" err="1" smtClean="0"/>
              <a:t>Akshay</a:t>
            </a:r>
            <a:r>
              <a:rPr lang="en-IN" dirty="0" smtClean="0"/>
              <a:t> </a:t>
            </a:r>
            <a:r>
              <a:rPr lang="en-IN" dirty="0" err="1" smtClean="0"/>
              <a:t>Sumbhe</a:t>
            </a:r>
            <a:endParaRPr lang="en-IN" dirty="0" smtClean="0"/>
          </a:p>
          <a:p>
            <a:r>
              <a:rPr lang="en-IN" dirty="0" smtClean="0"/>
              <a:t>3) </a:t>
            </a:r>
            <a:r>
              <a:rPr lang="en-IN" dirty="0" err="1" smtClean="0"/>
              <a:t>Tarakeshwarnath</a:t>
            </a:r>
            <a:r>
              <a:rPr lang="en-IN" dirty="0" smtClean="0"/>
              <a:t> </a:t>
            </a:r>
            <a:r>
              <a:rPr lang="en-IN" dirty="0" err="1" smtClean="0"/>
              <a:t>Sahani</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Digital Negative / Inversion</a:t>
            </a:r>
            <a:endParaRPr lang="en-IN" dirty="0"/>
          </a:p>
        </p:txBody>
      </p:sp>
      <p:pic>
        <p:nvPicPr>
          <p:cNvPr id="1026" name="Picture 2" descr="E:\Image Processing\1. Inversion or Digital Negative\a.png"/>
          <p:cNvPicPr>
            <a:picLocks noChangeAspect="1" noChangeArrowheads="1"/>
          </p:cNvPicPr>
          <p:nvPr/>
        </p:nvPicPr>
        <p:blipFill>
          <a:blip r:embed="rId2"/>
          <a:srcRect/>
          <a:stretch>
            <a:fillRect/>
          </a:stretch>
        </p:blipFill>
        <p:spPr bwMode="auto">
          <a:xfrm>
            <a:off x="304800" y="1295400"/>
            <a:ext cx="4114800" cy="5334000"/>
          </a:xfrm>
          <a:prstGeom prst="rect">
            <a:avLst/>
          </a:prstGeom>
          <a:noFill/>
        </p:spPr>
      </p:pic>
      <p:pic>
        <p:nvPicPr>
          <p:cNvPr id="1027" name="Picture 3" descr="E:\Image Processing\1. Inversion or Digital Negative\index.png"/>
          <p:cNvPicPr>
            <a:picLocks noChangeAspect="1" noChangeArrowheads="1"/>
          </p:cNvPicPr>
          <p:nvPr/>
        </p:nvPicPr>
        <p:blipFill>
          <a:blip r:embed="rId3"/>
          <a:srcRect/>
          <a:stretch>
            <a:fillRect/>
          </a:stretch>
        </p:blipFill>
        <p:spPr bwMode="auto">
          <a:xfrm>
            <a:off x="4876800" y="1295400"/>
            <a:ext cx="4045942" cy="5334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Thresholding</a:t>
            </a:r>
            <a:endParaRPr lang="en-IN" dirty="0"/>
          </a:p>
        </p:txBody>
      </p:sp>
      <p:pic>
        <p:nvPicPr>
          <p:cNvPr id="2050" name="Picture 2" descr="E:\Image Processing\2. Thresholding\a.png"/>
          <p:cNvPicPr>
            <a:picLocks noChangeAspect="1" noChangeArrowheads="1"/>
          </p:cNvPicPr>
          <p:nvPr/>
        </p:nvPicPr>
        <p:blipFill>
          <a:blip r:embed="rId2"/>
          <a:srcRect/>
          <a:stretch>
            <a:fillRect/>
          </a:stretch>
        </p:blipFill>
        <p:spPr bwMode="auto">
          <a:xfrm>
            <a:off x="381000" y="1066800"/>
            <a:ext cx="4226381" cy="5599751"/>
          </a:xfrm>
          <a:prstGeom prst="rect">
            <a:avLst/>
          </a:prstGeom>
          <a:noFill/>
        </p:spPr>
      </p:pic>
      <p:pic>
        <p:nvPicPr>
          <p:cNvPr id="2051" name="Picture 3" descr="E:\Image Processing\2. Thresholding\index.png"/>
          <p:cNvPicPr>
            <a:picLocks noChangeAspect="1" noChangeArrowheads="1"/>
          </p:cNvPicPr>
          <p:nvPr/>
        </p:nvPicPr>
        <p:blipFill>
          <a:blip r:embed="rId3"/>
          <a:srcRect/>
          <a:stretch>
            <a:fillRect/>
          </a:stretch>
        </p:blipFill>
        <p:spPr bwMode="auto">
          <a:xfrm>
            <a:off x="4724400" y="1066800"/>
            <a:ext cx="4140830" cy="5562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Intensity Level Slicing</a:t>
            </a:r>
            <a:endParaRPr lang="en-IN" dirty="0"/>
          </a:p>
        </p:txBody>
      </p:sp>
      <p:pic>
        <p:nvPicPr>
          <p:cNvPr id="3074" name="Picture 2" descr="E:\Image Processing\3. Intensity Level Slicing\a.png"/>
          <p:cNvPicPr>
            <a:picLocks noChangeAspect="1" noChangeArrowheads="1"/>
          </p:cNvPicPr>
          <p:nvPr/>
        </p:nvPicPr>
        <p:blipFill>
          <a:blip r:embed="rId2"/>
          <a:srcRect/>
          <a:stretch>
            <a:fillRect/>
          </a:stretch>
        </p:blipFill>
        <p:spPr bwMode="auto">
          <a:xfrm>
            <a:off x="304800" y="1143001"/>
            <a:ext cx="4343400" cy="5486400"/>
          </a:xfrm>
          <a:prstGeom prst="rect">
            <a:avLst/>
          </a:prstGeom>
          <a:noFill/>
        </p:spPr>
      </p:pic>
      <p:pic>
        <p:nvPicPr>
          <p:cNvPr id="3075" name="Picture 3" descr="E:\Image Processing\3. Intensity Level Slicing\Selection 10:47:16 29 08 2019.png"/>
          <p:cNvPicPr>
            <a:picLocks noChangeAspect="1" noChangeArrowheads="1"/>
          </p:cNvPicPr>
          <p:nvPr/>
        </p:nvPicPr>
        <p:blipFill>
          <a:blip r:embed="rId3"/>
          <a:srcRect/>
          <a:stretch>
            <a:fillRect/>
          </a:stretch>
        </p:blipFill>
        <p:spPr bwMode="auto">
          <a:xfrm>
            <a:off x="4800600" y="1143000"/>
            <a:ext cx="4191000" cy="54864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Image Smoothing</a:t>
            </a:r>
            <a:endParaRPr lang="en-IN" dirty="0"/>
          </a:p>
        </p:txBody>
      </p:sp>
      <p:pic>
        <p:nvPicPr>
          <p:cNvPr id="4098" name="Picture 2" descr="E:\Image Processing\4. Image Smoothing\Selection 11:14:27 29 08 2019.png"/>
          <p:cNvPicPr>
            <a:picLocks noChangeAspect="1" noChangeArrowheads="1"/>
          </p:cNvPicPr>
          <p:nvPr/>
        </p:nvPicPr>
        <p:blipFill>
          <a:blip r:embed="rId2"/>
          <a:srcRect/>
          <a:stretch>
            <a:fillRect/>
          </a:stretch>
        </p:blipFill>
        <p:spPr bwMode="auto">
          <a:xfrm>
            <a:off x="-24221" y="1219200"/>
            <a:ext cx="9168221" cy="44958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Image Sharpening</a:t>
            </a:r>
            <a:endParaRPr lang="en-IN" dirty="0"/>
          </a:p>
        </p:txBody>
      </p:sp>
      <p:pic>
        <p:nvPicPr>
          <p:cNvPr id="5122" name="Picture 2" descr="E:\Image Processing\5. Sharpening Image\smart-sharpen-before-after.jpg"/>
          <p:cNvPicPr>
            <a:picLocks noChangeAspect="1" noChangeArrowheads="1"/>
          </p:cNvPicPr>
          <p:nvPr/>
        </p:nvPicPr>
        <p:blipFill>
          <a:blip r:embed="rId2"/>
          <a:srcRect/>
          <a:stretch>
            <a:fillRect/>
          </a:stretch>
        </p:blipFill>
        <p:spPr bwMode="auto">
          <a:xfrm>
            <a:off x="5080" y="1524000"/>
            <a:ext cx="9138920" cy="442205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Image Processing\5. Sharpening Image\2\Selection 07:07:53 29 08 2019.png"/>
          <p:cNvPicPr>
            <a:picLocks noChangeAspect="1" noChangeArrowheads="1"/>
          </p:cNvPicPr>
          <p:nvPr/>
        </p:nvPicPr>
        <p:blipFill>
          <a:blip r:embed="rId2"/>
          <a:srcRect/>
          <a:stretch>
            <a:fillRect/>
          </a:stretch>
        </p:blipFill>
        <p:spPr bwMode="auto">
          <a:xfrm>
            <a:off x="228600" y="304800"/>
            <a:ext cx="4343400" cy="6248400"/>
          </a:xfrm>
          <a:prstGeom prst="rect">
            <a:avLst/>
          </a:prstGeom>
          <a:noFill/>
        </p:spPr>
      </p:pic>
      <p:pic>
        <p:nvPicPr>
          <p:cNvPr id="6147" name="Picture 3" descr="E:\Image Processing\5. Sharpening Image\2\Selection 07:08:31 29 08 2019.png"/>
          <p:cNvPicPr>
            <a:picLocks noChangeAspect="1" noChangeArrowheads="1"/>
          </p:cNvPicPr>
          <p:nvPr/>
        </p:nvPicPr>
        <p:blipFill>
          <a:blip r:embed="rId3"/>
          <a:srcRect/>
          <a:stretch>
            <a:fillRect/>
          </a:stretch>
        </p:blipFill>
        <p:spPr bwMode="auto">
          <a:xfrm>
            <a:off x="4800600" y="304800"/>
            <a:ext cx="4145852" cy="62484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Image Processing\5. Sharpening Image\a.png"/>
          <p:cNvPicPr>
            <a:picLocks noChangeAspect="1" noChangeArrowheads="1"/>
          </p:cNvPicPr>
          <p:nvPr/>
        </p:nvPicPr>
        <p:blipFill>
          <a:blip r:embed="rId2"/>
          <a:srcRect/>
          <a:stretch>
            <a:fillRect/>
          </a:stretch>
        </p:blipFill>
        <p:spPr bwMode="auto">
          <a:xfrm>
            <a:off x="219918" y="609600"/>
            <a:ext cx="4123482" cy="5715018"/>
          </a:xfrm>
          <a:prstGeom prst="rect">
            <a:avLst/>
          </a:prstGeom>
          <a:noFill/>
        </p:spPr>
      </p:pic>
      <p:pic>
        <p:nvPicPr>
          <p:cNvPr id="7171" name="Picture 3" descr="E:\Image Processing\5. Sharpening Image\index.png"/>
          <p:cNvPicPr>
            <a:picLocks noChangeAspect="1" noChangeArrowheads="1"/>
          </p:cNvPicPr>
          <p:nvPr/>
        </p:nvPicPr>
        <p:blipFill>
          <a:blip r:embed="rId3"/>
          <a:srcRect/>
          <a:stretch>
            <a:fillRect/>
          </a:stretch>
        </p:blipFill>
        <p:spPr bwMode="auto">
          <a:xfrm>
            <a:off x="4724400" y="618632"/>
            <a:ext cx="4191000" cy="575359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Median Filter</a:t>
            </a:r>
            <a:endParaRPr lang="en-IN" dirty="0"/>
          </a:p>
        </p:txBody>
      </p:sp>
      <p:pic>
        <p:nvPicPr>
          <p:cNvPr id="8194" name="Picture 2" descr="E:\Image Processing\6. Median Filter\1\MFExample.jpg"/>
          <p:cNvPicPr>
            <a:picLocks noChangeAspect="1" noChangeArrowheads="1"/>
          </p:cNvPicPr>
          <p:nvPr/>
        </p:nvPicPr>
        <p:blipFill>
          <a:blip r:embed="rId2"/>
          <a:srcRect/>
          <a:stretch>
            <a:fillRect/>
          </a:stretch>
        </p:blipFill>
        <p:spPr bwMode="auto">
          <a:xfrm>
            <a:off x="228600" y="1295401"/>
            <a:ext cx="8712397" cy="5283754"/>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Image Processing\6. Median Filter\2\687474703a2f2f61626465722e696f2f77702d636f6e74656e742f75706c6f6164732f323031372f30372f6d656469616e2d66696c7465722e706e67.png"/>
          <p:cNvPicPr>
            <a:picLocks noChangeAspect="1" noChangeArrowheads="1"/>
          </p:cNvPicPr>
          <p:nvPr/>
        </p:nvPicPr>
        <p:blipFill>
          <a:blip r:embed="rId2"/>
          <a:srcRect/>
          <a:stretch>
            <a:fillRect/>
          </a:stretch>
        </p:blipFill>
        <p:spPr bwMode="auto">
          <a:xfrm>
            <a:off x="0" y="1650028"/>
            <a:ext cx="9144000" cy="355794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a:bodyPr>
          <a:lstStyle/>
          <a:p>
            <a:r>
              <a:rPr lang="en-US" sz="1600" dirty="0" smtClean="0">
                <a:latin typeface="Times New Roman" pitchFamily="18" charset="0"/>
                <a:cs typeface="Times New Roman" pitchFamily="18" charset="0"/>
              </a:rPr>
              <a:t>It is an Artificial Teaching Assistant  that has been developed with main aim to assist students in their learning process by ensuring fast and efficiently search of documents and learning materials. It is able to give an adequate response to a specific question based on knowledge gathered by an unique algorithm which enables her to recognize context during file and web page content search. After finding the most appropriate answer it seeks for student feedback in order to improve future search.  It is designed to work for </a:t>
            </a:r>
            <a:r>
              <a:rPr lang="en-US" sz="1600" dirty="0" err="1" smtClean="0">
                <a:latin typeface="Times New Roman" pitchFamily="18" charset="0"/>
                <a:cs typeface="Times New Roman" pitchFamily="18" charset="0"/>
              </a:rPr>
              <a:t>english</a:t>
            </a:r>
            <a:r>
              <a:rPr lang="en-US" sz="1600" dirty="0" smtClean="0">
                <a:latin typeface="Times New Roman" pitchFamily="18" charset="0"/>
                <a:cs typeface="Times New Roman" pitchFamily="18" charset="0"/>
              </a:rPr>
              <a:t> spoken language although it might work on some better than other depending on the nature of the language, the structure, grammar and semantics. The method uses this metric to derive context from data and then queries the data source looking for the best match. The whole implementation is rounded off by a learning module which gives the system a learning curve based on users (students) scoring how relevant the output is among other parameters.</a:t>
            </a:r>
            <a:endParaRPr lang="en-US" sz="16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Image Processing\6. Median Filter\3\content_08.png"/>
          <p:cNvPicPr>
            <a:picLocks noChangeAspect="1" noChangeArrowheads="1"/>
          </p:cNvPicPr>
          <p:nvPr/>
        </p:nvPicPr>
        <p:blipFill>
          <a:blip r:embed="rId2"/>
          <a:srcRect/>
          <a:stretch>
            <a:fillRect/>
          </a:stretch>
        </p:blipFill>
        <p:spPr bwMode="auto">
          <a:xfrm>
            <a:off x="0" y="-1"/>
            <a:ext cx="9144000" cy="3886201"/>
          </a:xfrm>
          <a:prstGeom prst="rect">
            <a:avLst/>
          </a:prstGeom>
          <a:noFill/>
        </p:spPr>
      </p:pic>
      <p:pic>
        <p:nvPicPr>
          <p:cNvPr id="10243" name="Picture 3" descr="E:\Image Processing\6. Median Filter\3\Selection 11:03:21 29 08 2019.png"/>
          <p:cNvPicPr>
            <a:picLocks noChangeAspect="1" noChangeArrowheads="1"/>
          </p:cNvPicPr>
          <p:nvPr/>
        </p:nvPicPr>
        <p:blipFill>
          <a:blip r:embed="rId3"/>
          <a:srcRect/>
          <a:stretch>
            <a:fillRect/>
          </a:stretch>
        </p:blipFill>
        <p:spPr bwMode="auto">
          <a:xfrm>
            <a:off x="152400" y="4038600"/>
            <a:ext cx="3886200" cy="2514600"/>
          </a:xfrm>
          <a:prstGeom prst="rect">
            <a:avLst/>
          </a:prstGeom>
          <a:noFill/>
        </p:spPr>
      </p:pic>
      <p:pic>
        <p:nvPicPr>
          <p:cNvPr id="10244" name="Picture 4" descr="E:\Image Processing\6. Median Filter\3\Selection 11:04:46 29 08 2019.png"/>
          <p:cNvPicPr>
            <a:picLocks noChangeAspect="1" noChangeArrowheads="1"/>
          </p:cNvPicPr>
          <p:nvPr/>
        </p:nvPicPr>
        <p:blipFill>
          <a:blip r:embed="rId4"/>
          <a:srcRect/>
          <a:stretch>
            <a:fillRect/>
          </a:stretch>
        </p:blipFill>
        <p:spPr bwMode="auto">
          <a:xfrm>
            <a:off x="5029200" y="3886200"/>
            <a:ext cx="3886200" cy="2667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IN" dirty="0" smtClean="0"/>
              <a:t>Image of circuit board corrupted by salt-and-pepper noise</a:t>
            </a:r>
            <a:endParaRPr lang="en-IN" dirty="0"/>
          </a:p>
        </p:txBody>
      </p:sp>
      <p:pic>
        <p:nvPicPr>
          <p:cNvPr id="11266" name="Picture 2" descr="E:\Image Processing\6. Median Filter\4\Selection 10:58:21 29 08 2019.png"/>
          <p:cNvPicPr>
            <a:picLocks noChangeAspect="1" noChangeArrowheads="1"/>
          </p:cNvPicPr>
          <p:nvPr/>
        </p:nvPicPr>
        <p:blipFill>
          <a:blip r:embed="rId2"/>
          <a:srcRect/>
          <a:stretch>
            <a:fillRect/>
          </a:stretch>
        </p:blipFill>
        <p:spPr bwMode="auto">
          <a:xfrm>
            <a:off x="457200" y="1981200"/>
            <a:ext cx="3886200" cy="3718560"/>
          </a:xfrm>
          <a:prstGeom prst="rect">
            <a:avLst/>
          </a:prstGeom>
          <a:noFill/>
        </p:spPr>
      </p:pic>
      <p:pic>
        <p:nvPicPr>
          <p:cNvPr id="11267" name="Picture 3" descr="E:\Image Processing\6. Median Filter\4\Selection 10:59:21 29 08 2019.png"/>
          <p:cNvPicPr>
            <a:picLocks noChangeAspect="1" noChangeArrowheads="1"/>
          </p:cNvPicPr>
          <p:nvPr/>
        </p:nvPicPr>
        <p:blipFill>
          <a:blip r:embed="rId3"/>
          <a:srcRect/>
          <a:stretch>
            <a:fillRect/>
          </a:stretch>
        </p:blipFill>
        <p:spPr bwMode="auto">
          <a:xfrm>
            <a:off x="4800600" y="1981200"/>
            <a:ext cx="3886200" cy="3688854"/>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Image Edge Detection</a:t>
            </a:r>
            <a:endParaRPr lang="en-IN" dirty="0"/>
          </a:p>
        </p:txBody>
      </p:sp>
      <p:pic>
        <p:nvPicPr>
          <p:cNvPr id="1026" name="Picture 2" descr="E:\Image Segmentation\Edge Detection\images.png"/>
          <p:cNvPicPr>
            <a:picLocks noChangeAspect="1" noChangeArrowheads="1"/>
          </p:cNvPicPr>
          <p:nvPr/>
        </p:nvPicPr>
        <p:blipFill>
          <a:blip r:embed="rId2"/>
          <a:srcRect/>
          <a:stretch>
            <a:fillRect/>
          </a:stretch>
        </p:blipFill>
        <p:spPr bwMode="auto">
          <a:xfrm>
            <a:off x="1905000" y="1295400"/>
            <a:ext cx="5410200" cy="5244097"/>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Image Segmentation\Edge Detection\edge-detection-1-1024.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E:\Image Segmentation\Edge Detection\b.png"/>
          <p:cNvPicPr>
            <a:picLocks noChangeAspect="1" noChangeArrowheads="1"/>
          </p:cNvPicPr>
          <p:nvPr/>
        </p:nvPicPr>
        <p:blipFill>
          <a:blip r:embed="rId3"/>
          <a:srcRect/>
          <a:stretch>
            <a:fillRect/>
          </a:stretch>
        </p:blipFill>
        <p:spPr bwMode="auto">
          <a:xfrm>
            <a:off x="0" y="1524000"/>
            <a:ext cx="4444635" cy="3581400"/>
          </a:xfrm>
          <a:prstGeom prst="rect">
            <a:avLst/>
          </a:prstGeom>
          <a:noFill/>
        </p:spPr>
      </p:pic>
      <p:pic>
        <p:nvPicPr>
          <p:cNvPr id="3076" name="Picture 4" descr="E:\Image Segmentation\Edge Detection\a.png"/>
          <p:cNvPicPr>
            <a:picLocks noChangeAspect="1" noChangeArrowheads="1"/>
          </p:cNvPicPr>
          <p:nvPr/>
        </p:nvPicPr>
        <p:blipFill>
          <a:blip r:embed="rId4"/>
          <a:srcRect/>
          <a:stretch>
            <a:fillRect/>
          </a:stretch>
        </p:blipFill>
        <p:spPr bwMode="auto">
          <a:xfrm>
            <a:off x="4572000" y="1524000"/>
            <a:ext cx="4572000" cy="35814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mage Segmentation\Images\Selection 08:50:35 29 08 2019.png"/>
          <p:cNvPicPr>
            <a:picLocks noChangeAspect="1" noChangeArrowheads="1"/>
          </p:cNvPicPr>
          <p:nvPr/>
        </p:nvPicPr>
        <p:blipFill>
          <a:blip r:embed="rId2"/>
          <a:srcRect/>
          <a:stretch>
            <a:fillRect/>
          </a:stretch>
        </p:blipFill>
        <p:spPr bwMode="auto">
          <a:xfrm>
            <a:off x="914400" y="304800"/>
            <a:ext cx="3334453" cy="3098937"/>
          </a:xfrm>
          <a:prstGeom prst="rect">
            <a:avLst/>
          </a:prstGeom>
          <a:noFill/>
        </p:spPr>
      </p:pic>
      <p:pic>
        <p:nvPicPr>
          <p:cNvPr id="4099" name="Picture 3" descr="E:\Image Segmentation\Images\Selection 08:54:10 29 08 2019.png"/>
          <p:cNvPicPr>
            <a:picLocks noChangeAspect="1" noChangeArrowheads="1"/>
          </p:cNvPicPr>
          <p:nvPr/>
        </p:nvPicPr>
        <p:blipFill>
          <a:blip r:embed="rId3"/>
          <a:srcRect/>
          <a:stretch>
            <a:fillRect/>
          </a:stretch>
        </p:blipFill>
        <p:spPr bwMode="auto">
          <a:xfrm>
            <a:off x="5029200" y="228600"/>
            <a:ext cx="3505200" cy="3124200"/>
          </a:xfrm>
          <a:prstGeom prst="rect">
            <a:avLst/>
          </a:prstGeom>
          <a:noFill/>
        </p:spPr>
      </p:pic>
      <p:pic>
        <p:nvPicPr>
          <p:cNvPr id="4100" name="Picture 4" descr="E:\Image Segmentation\Images\Selection 08:55:00 29 08 2019.png"/>
          <p:cNvPicPr>
            <a:picLocks noChangeAspect="1" noChangeArrowheads="1"/>
          </p:cNvPicPr>
          <p:nvPr/>
        </p:nvPicPr>
        <p:blipFill>
          <a:blip r:embed="rId4"/>
          <a:srcRect/>
          <a:stretch>
            <a:fillRect/>
          </a:stretch>
        </p:blipFill>
        <p:spPr bwMode="auto">
          <a:xfrm>
            <a:off x="838200" y="3581400"/>
            <a:ext cx="3428999" cy="3048000"/>
          </a:xfrm>
          <a:prstGeom prst="rect">
            <a:avLst/>
          </a:prstGeom>
          <a:noFill/>
        </p:spPr>
      </p:pic>
      <p:pic>
        <p:nvPicPr>
          <p:cNvPr id="4102" name="Picture 6" descr="E:\Image Segmentation\Edge Detection\e.png"/>
          <p:cNvPicPr>
            <a:picLocks noChangeAspect="1" noChangeArrowheads="1"/>
          </p:cNvPicPr>
          <p:nvPr/>
        </p:nvPicPr>
        <p:blipFill>
          <a:blip r:embed="rId5"/>
          <a:srcRect/>
          <a:stretch>
            <a:fillRect/>
          </a:stretch>
        </p:blipFill>
        <p:spPr bwMode="auto">
          <a:xfrm>
            <a:off x="5029200" y="3581400"/>
            <a:ext cx="3505200" cy="304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Robert Algorithm</a:t>
            </a:r>
            <a:endParaRPr lang="en-IN" dirty="0"/>
          </a:p>
        </p:txBody>
      </p:sp>
      <p:pic>
        <p:nvPicPr>
          <p:cNvPr id="5122" name="Picture 2" descr="E:\Image Segmentation\Robert\a.jpg"/>
          <p:cNvPicPr>
            <a:picLocks noChangeAspect="1" noChangeArrowheads="1"/>
          </p:cNvPicPr>
          <p:nvPr/>
        </p:nvPicPr>
        <p:blipFill>
          <a:blip r:embed="rId2" cstate="print"/>
          <a:srcRect/>
          <a:stretch>
            <a:fillRect/>
          </a:stretch>
        </p:blipFill>
        <p:spPr bwMode="auto">
          <a:xfrm>
            <a:off x="0" y="1904821"/>
            <a:ext cx="4686434" cy="3127951"/>
          </a:xfrm>
          <a:prstGeom prst="rect">
            <a:avLst/>
          </a:prstGeom>
          <a:noFill/>
        </p:spPr>
      </p:pic>
      <p:pic>
        <p:nvPicPr>
          <p:cNvPr id="5123" name="Picture 3" descr="E:\Image Segmentation\Robert\image(1)-min.png"/>
          <p:cNvPicPr>
            <a:picLocks noChangeAspect="1" noChangeArrowheads="1"/>
          </p:cNvPicPr>
          <p:nvPr/>
        </p:nvPicPr>
        <p:blipFill>
          <a:blip r:embed="rId3" cstate="print"/>
          <a:srcRect/>
          <a:stretch>
            <a:fillRect/>
          </a:stretch>
        </p:blipFill>
        <p:spPr bwMode="auto">
          <a:xfrm>
            <a:off x="4876800" y="1905000"/>
            <a:ext cx="4267200" cy="31242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Sobel</a:t>
            </a:r>
            <a:r>
              <a:rPr lang="en-US" dirty="0" smtClean="0"/>
              <a:t> Algorithm</a:t>
            </a:r>
            <a:endParaRPr lang="en-IN" dirty="0"/>
          </a:p>
        </p:txBody>
      </p:sp>
      <p:pic>
        <p:nvPicPr>
          <p:cNvPr id="6146" name="Picture 2" descr="E:\Image Segmentation\Sobel\a.jpg"/>
          <p:cNvPicPr>
            <a:picLocks noChangeAspect="1" noChangeArrowheads="1"/>
          </p:cNvPicPr>
          <p:nvPr/>
        </p:nvPicPr>
        <p:blipFill>
          <a:blip r:embed="rId2" cstate="print"/>
          <a:srcRect/>
          <a:stretch>
            <a:fillRect/>
          </a:stretch>
        </p:blipFill>
        <p:spPr bwMode="auto">
          <a:xfrm>
            <a:off x="0" y="2057400"/>
            <a:ext cx="4495800" cy="3124200"/>
          </a:xfrm>
          <a:prstGeom prst="rect">
            <a:avLst/>
          </a:prstGeom>
          <a:noFill/>
        </p:spPr>
      </p:pic>
      <p:pic>
        <p:nvPicPr>
          <p:cNvPr id="6147" name="Picture 3" descr="E:\Image Segmentation\Sobel\image-min.png"/>
          <p:cNvPicPr>
            <a:picLocks noChangeAspect="1" noChangeArrowheads="1"/>
          </p:cNvPicPr>
          <p:nvPr/>
        </p:nvPicPr>
        <p:blipFill>
          <a:blip r:embed="rId3" cstate="print"/>
          <a:srcRect/>
          <a:stretch>
            <a:fillRect/>
          </a:stretch>
        </p:blipFill>
        <p:spPr bwMode="auto">
          <a:xfrm>
            <a:off x="4648200" y="2057400"/>
            <a:ext cx="4495800" cy="31242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Laplacian</a:t>
            </a:r>
            <a:r>
              <a:rPr lang="en-US" dirty="0" smtClean="0"/>
              <a:t> Mask Algorithm</a:t>
            </a:r>
            <a:endParaRPr lang="en-IN" dirty="0"/>
          </a:p>
        </p:txBody>
      </p:sp>
      <p:pic>
        <p:nvPicPr>
          <p:cNvPr id="7170" name="Picture 2" descr="E:\Image Segmentation\Laplacian Mask\a.jpg"/>
          <p:cNvPicPr>
            <a:picLocks noChangeAspect="1" noChangeArrowheads="1"/>
          </p:cNvPicPr>
          <p:nvPr/>
        </p:nvPicPr>
        <p:blipFill>
          <a:blip r:embed="rId2" cstate="print"/>
          <a:srcRect/>
          <a:stretch>
            <a:fillRect/>
          </a:stretch>
        </p:blipFill>
        <p:spPr bwMode="auto">
          <a:xfrm>
            <a:off x="0" y="2133600"/>
            <a:ext cx="4648200" cy="3127772"/>
          </a:xfrm>
          <a:prstGeom prst="rect">
            <a:avLst/>
          </a:prstGeom>
          <a:noFill/>
        </p:spPr>
      </p:pic>
      <p:pic>
        <p:nvPicPr>
          <p:cNvPr id="7171" name="Picture 3" descr="E:\Image Segmentation\Laplacian Mask\image-min.png"/>
          <p:cNvPicPr>
            <a:picLocks noChangeAspect="1" noChangeArrowheads="1"/>
          </p:cNvPicPr>
          <p:nvPr/>
        </p:nvPicPr>
        <p:blipFill>
          <a:blip r:embed="rId3" cstate="print"/>
          <a:srcRect/>
          <a:stretch>
            <a:fillRect/>
          </a:stretch>
        </p:blipFill>
        <p:spPr bwMode="auto">
          <a:xfrm>
            <a:off x="4724400" y="2133600"/>
            <a:ext cx="4419601" cy="3124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Final\thank-you-lettering-with-curls_1262-6964.jpg"/>
          <p:cNvPicPr>
            <a:picLocks noChangeAspect="1" noChangeArrowheads="1"/>
          </p:cNvPicPr>
          <p:nvPr/>
        </p:nvPicPr>
        <p:blipFill>
          <a:blip r:embed="rId2"/>
          <a:srcRect/>
          <a:stretch>
            <a:fillRect/>
          </a:stretch>
        </p:blipFill>
        <p:spPr bwMode="auto">
          <a:xfrm>
            <a:off x="332667" y="381000"/>
            <a:ext cx="8506534" cy="6019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sz="1900" dirty="0" smtClean="0">
                <a:latin typeface="Times New Roman" pitchFamily="18" charset="0"/>
                <a:cs typeface="Times New Roman" pitchFamily="18" charset="0"/>
              </a:rPr>
              <a:t>It’s highly unlikely that AI will ever be able to replace teachers, though it has already found its way into the classroom as Teaching Assistant. This way teachers will be relieved to do much more meaningful tasks. The current AI setup does have the potential to relieve teachers of some tedious and time-consuming tasks like grading paper, analyzing student engagement and classroom behavior</a:t>
            </a:r>
            <a:r>
              <a:rPr lang="en-US" sz="1900" b="1" dirty="0" smtClean="0">
                <a:latin typeface="Times New Roman" pitchFamily="18" charset="0"/>
                <a:cs typeface="Times New Roman" pitchFamily="18" charset="0"/>
              </a:rPr>
              <a:t>.</a:t>
            </a:r>
            <a:r>
              <a:rPr lang="en-US" sz="1900" dirty="0" smtClean="0">
                <a:latin typeface="Times New Roman" pitchFamily="18" charset="0"/>
                <a:cs typeface="Times New Roman" pitchFamily="18" charset="0"/>
              </a:rPr>
              <a:t> Rather than making obsolete, AI will empower teachers to help students the way they’ve always wanted to. </a:t>
            </a:r>
          </a:p>
          <a:p>
            <a:r>
              <a:rPr lang="en-US" sz="1900" dirty="0" smtClean="0">
                <a:latin typeface="Times New Roman" pitchFamily="18" charset="0"/>
                <a:cs typeface="Times New Roman" pitchFamily="18" charset="0"/>
              </a:rPr>
              <a:t>In the current setup, teachers are often dumped with too many tasks, which is a difficult feat to achieve on a regular basis. A good teacher is expected to handle up to 30 students within a classroom, sometime even more – taking them through lessons, monitoring classroom behavior and academic performance, grade homework, prepare lessons plans and the list goes on! It can get challenging and overwhelming for one person to handle so many things. However, the introduction of AI in the classroom as teaching assistants is on the way to transform teaching and learning as we know it today.</a:t>
            </a:r>
          </a:p>
          <a:p>
            <a:r>
              <a:rPr lang="en-US" sz="1900" dirty="0" smtClean="0">
                <a:latin typeface="Times New Roman" pitchFamily="18" charset="0"/>
                <a:cs typeface="Times New Roman" pitchFamily="18" charset="0"/>
              </a:rPr>
              <a:t>There are a plenty of advantages of AI in education. An AI teaching assistant</a:t>
            </a:r>
            <a:r>
              <a:rPr lang="en-US" sz="1900" b="1" dirty="0" smtClean="0">
                <a:latin typeface="Times New Roman" pitchFamily="18" charset="0"/>
                <a:cs typeface="Times New Roman" pitchFamily="18" charset="0"/>
              </a:rPr>
              <a:t> </a:t>
            </a:r>
            <a:r>
              <a:rPr lang="en-US" sz="1900" dirty="0" smtClean="0">
                <a:latin typeface="Times New Roman" pitchFamily="18" charset="0"/>
                <a:cs typeface="Times New Roman" pitchFamily="18" charset="0"/>
              </a:rPr>
              <a:t>can help teachers tailor lessons according to an individual student’s needs. AI teaching assistants can gather data individual student’s learning progress and based on the data, it is able to provide predictions of student’s success or failure, identify gaps in learning, highlight strengths and weaknesses and suggest where extra support would be of required.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a:bodyPr>
          <a:lstStyle/>
          <a:p>
            <a:r>
              <a:rPr lang="en-US" sz="1600" dirty="0" smtClean="0">
                <a:latin typeface="Times New Roman" pitchFamily="18" charset="0"/>
                <a:cs typeface="Times New Roman" pitchFamily="18" charset="0"/>
              </a:rPr>
              <a:t>As educational AI progresses and becomes more sophisticated, it’s essential to include teachers in the process. In an ideal world, teachers and AI will create an immersive learning experience for students, together.</a:t>
            </a:r>
          </a:p>
          <a:p>
            <a:r>
              <a:rPr lang="en-US" sz="1600" dirty="0" smtClean="0">
                <a:latin typeface="Times New Roman" pitchFamily="18" charset="0"/>
                <a:cs typeface="Times New Roman" pitchFamily="18" charset="0"/>
              </a:rPr>
              <a:t>To provide flexibility to an students to ask questions until they have a full understanding of the concepts without taking up teacher time</a:t>
            </a:r>
          </a:p>
          <a:p>
            <a:r>
              <a:rPr lang="en-US" sz="1600" dirty="0" smtClean="0">
                <a:latin typeface="Times New Roman" pitchFamily="18" charset="0"/>
                <a:cs typeface="Times New Roman" pitchFamily="18" charset="0"/>
              </a:rPr>
              <a:t> To fill  the gaps for slower learning students</a:t>
            </a:r>
            <a:endParaRPr lang="en-US" sz="16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Stack</a:t>
            </a:r>
            <a:endParaRPr lang="en-US" dirty="0"/>
          </a:p>
        </p:txBody>
      </p:sp>
      <p:sp>
        <p:nvSpPr>
          <p:cNvPr id="3" name="Content Placeholder 2"/>
          <p:cNvSpPr>
            <a:spLocks noGrp="1"/>
          </p:cNvSpPr>
          <p:nvPr>
            <p:ph idx="1"/>
          </p:nvPr>
        </p:nvSpPr>
        <p:spPr/>
        <p:txBody>
          <a:bodyPr>
            <a:noAutofit/>
          </a:bodyPr>
          <a:lstStyle/>
          <a:p>
            <a:pPr>
              <a:buNone/>
            </a:pPr>
            <a:r>
              <a:rPr lang="en-US" sz="1600" dirty="0" smtClean="0"/>
              <a:t>Python </a:t>
            </a:r>
          </a:p>
          <a:p>
            <a:endParaRPr lang="en" sz="1600" dirty="0" smtClean="0"/>
          </a:p>
          <a:p>
            <a:r>
              <a:rPr lang="en-US" sz="1600" dirty="0" smtClean="0"/>
              <a:t>Python is an interpreted, high-level, general-purpose programming language. Created by Guido van Rossum and first released in 1991, Python's design philosophy emphasizes code readability with its notable use of significant whitespace. Its language constructs and object-oriented approach aim to help programmers write clear, logical code for small and large-scale projects.</a:t>
            </a:r>
          </a:p>
          <a:p>
            <a:endParaRPr lang="en" sz="1600" dirty="0" smtClean="0"/>
          </a:p>
          <a:p>
            <a:pPr>
              <a:buNone/>
            </a:pPr>
            <a:r>
              <a:rPr lang="en-US" sz="1600" dirty="0" smtClean="0"/>
              <a:t>Colab</a:t>
            </a:r>
          </a:p>
          <a:p>
            <a:endParaRPr lang="en" sz="1600" dirty="0" smtClean="0"/>
          </a:p>
          <a:p>
            <a:r>
              <a:rPr lang="en-US" sz="1600" dirty="0" smtClean="0"/>
              <a:t>Colab Notebooks : Colaboratory is a Google research project created to help disseminate machine learning education and research. It's a Jupyter notebook environment that requires no setup to use and runs entirely in the cloud.</a:t>
            </a:r>
          </a:p>
          <a:p>
            <a:endParaRPr lang="en" sz="1600" dirty="0" smtClean="0"/>
          </a:p>
          <a:p>
            <a:r>
              <a:rPr lang="en-US" sz="1600" dirty="0" smtClean="0"/>
              <a:t>Colab is a Google internal research tool for data science. They have released the tool sometime earlier to the general public with a noble goal of dissemination of machine learning education and research. Although it's been for quite a while there is a new feature that will interest a lot of people.</a:t>
            </a:r>
          </a:p>
          <a:p>
            <a:endParaRPr lang="en" sz="900" dirty="0" smtClean="0"/>
          </a:p>
          <a:p>
            <a:endParaRPr lang="en" sz="900" dirty="0" smtClean="0"/>
          </a:p>
          <a:p>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sz="1600" dirty="0" smtClean="0">
                <a:latin typeface="Times New Roman" pitchFamily="18" charset="0"/>
                <a:cs typeface="Times New Roman" pitchFamily="18" charset="0"/>
              </a:rPr>
              <a:t>Open CV</a:t>
            </a:r>
          </a:p>
          <a:p>
            <a:endParaRPr lang="en"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OpenCV (Open source computer vision) is a library of programming functions mainly aimed at real time computer vision. Originally developed by Intel, it was later supported by Willow Garage then </a:t>
            </a:r>
            <a:r>
              <a:rPr lang="en-US" sz="1600" dirty="0" smtClean="0">
                <a:latin typeface="Times New Roman" pitchFamily="18" charset="0"/>
                <a:cs typeface="Times New Roman" pitchFamily="18" charset="0"/>
              </a:rPr>
              <a:t>It seez </a:t>
            </a:r>
            <a:r>
              <a:rPr lang="en-US" sz="1600" dirty="0" smtClean="0">
                <a:latin typeface="Times New Roman" pitchFamily="18" charset="0"/>
                <a:cs typeface="Times New Roman" pitchFamily="18" charset="0"/>
              </a:rPr>
              <a:t>(which was later acquired by Intel). The library is cross-platform and free for use under the open source BSD license. </a:t>
            </a:r>
          </a:p>
          <a:p>
            <a:endParaRPr lang="en" sz="1600" dirty="0" smtClean="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Tensor Flow</a:t>
            </a:r>
          </a:p>
          <a:p>
            <a:endParaRPr lang="en"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Tensor Flow </a:t>
            </a:r>
            <a:r>
              <a:rPr lang="en-US" sz="1600" dirty="0" smtClean="0">
                <a:latin typeface="Times New Roman" pitchFamily="18" charset="0"/>
                <a:cs typeface="Times New Roman" pitchFamily="18" charset="0"/>
              </a:rPr>
              <a:t>allows developers to create dataflow graphs—structures that describe how data moves through a graph, or a series of processing nodes. ... TensorFlow applications can be run on most any target that's convenient: a local machine, a cluster in the cloud, iOS and Android devices, CPUs or GPUs.</a:t>
            </a:r>
          </a:p>
          <a:p>
            <a:r>
              <a:rPr lang="en-US" sz="1600" dirty="0" smtClean="0">
                <a:latin typeface="Times New Roman" pitchFamily="18" charset="0"/>
                <a:cs typeface="Times New Roman" pitchFamily="18" charset="0"/>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Benefits For Society</a:t>
            </a:r>
            <a:endParaRPr lang="en-US" dirty="0"/>
          </a:p>
        </p:txBody>
      </p:sp>
      <p:sp>
        <p:nvSpPr>
          <p:cNvPr id="3" name="Content Placeholder 2"/>
          <p:cNvSpPr>
            <a:spLocks noGrp="1"/>
          </p:cNvSpPr>
          <p:nvPr>
            <p:ph idx="1"/>
          </p:nvPr>
        </p:nvSpPr>
        <p:spPr>
          <a:xfrm>
            <a:off x="457200" y="1219200"/>
            <a:ext cx="8229600" cy="5638800"/>
          </a:xfrm>
        </p:spPr>
        <p:txBody>
          <a:bodyPr>
            <a:normAutofit fontScale="25000" lnSpcReduction="20000"/>
          </a:bodyPr>
          <a:lstStyle/>
          <a:p>
            <a:pPr marL="514350" indent="-514350">
              <a:buNone/>
            </a:pPr>
            <a:r>
              <a:rPr lang="en-US" sz="4900" dirty="0" smtClean="0"/>
              <a:t>1)Increased </a:t>
            </a:r>
            <a:r>
              <a:rPr lang="en-US" sz="4900" dirty="0" smtClean="0"/>
              <a:t>output and </a:t>
            </a:r>
            <a:r>
              <a:rPr lang="en-US" sz="4900" dirty="0" smtClean="0"/>
              <a:t>productivity</a:t>
            </a:r>
          </a:p>
          <a:p>
            <a:pPr marL="514350" indent="-514350">
              <a:buNone/>
            </a:pPr>
            <a:endParaRPr lang="en" sz="4900" dirty="0" smtClean="0"/>
          </a:p>
          <a:p>
            <a:pPr>
              <a:buNone/>
            </a:pPr>
            <a:r>
              <a:rPr lang="en-US" sz="4900" dirty="0" smtClean="0"/>
              <a:t>2</a:t>
            </a:r>
            <a:r>
              <a:rPr lang="en-US" sz="4900" dirty="0" smtClean="0"/>
              <a:t>) Increased </a:t>
            </a:r>
            <a:r>
              <a:rPr lang="en-US" sz="4900" dirty="0" smtClean="0"/>
              <a:t>quality</a:t>
            </a:r>
            <a:endParaRPr lang="en" sz="4900" dirty="0" smtClean="0"/>
          </a:p>
          <a:p>
            <a:r>
              <a:rPr lang="en-US" sz="4900" dirty="0" smtClean="0"/>
              <a:t>The software can provide consistent advice and reduce error rates</a:t>
            </a:r>
            <a:r>
              <a:rPr lang="en-US" sz="4900" dirty="0" smtClean="0"/>
              <a:t>.</a:t>
            </a:r>
            <a:endParaRPr lang="en" sz="4900" dirty="0" smtClean="0"/>
          </a:p>
          <a:p>
            <a:pPr>
              <a:buNone/>
            </a:pPr>
            <a:endParaRPr lang="en-US" sz="4900" dirty="0" smtClean="0"/>
          </a:p>
          <a:p>
            <a:pPr>
              <a:buNone/>
            </a:pPr>
            <a:r>
              <a:rPr lang="en-US" sz="4900" dirty="0" smtClean="0"/>
              <a:t>3</a:t>
            </a:r>
            <a:r>
              <a:rPr lang="en-US" sz="4900" dirty="0" smtClean="0"/>
              <a:t>) Capture and dissemination of scarce expertise.</a:t>
            </a:r>
          </a:p>
          <a:p>
            <a:endParaRPr lang="en" sz="4900" dirty="0" smtClean="0"/>
          </a:p>
          <a:p>
            <a:r>
              <a:rPr lang="en-US" sz="4900" dirty="0" smtClean="0"/>
              <a:t>Expertise from anywhere in the world can be obtained and used.</a:t>
            </a:r>
          </a:p>
          <a:p>
            <a:endParaRPr lang="en" sz="4900" dirty="0" smtClean="0"/>
          </a:p>
          <a:p>
            <a:pPr>
              <a:buNone/>
            </a:pPr>
            <a:r>
              <a:rPr lang="en-US" sz="4900" dirty="0" smtClean="0"/>
              <a:t>4) Accessibility to knowledge and help desks</a:t>
            </a:r>
          </a:p>
          <a:p>
            <a:endParaRPr lang="en" sz="4900" dirty="0" smtClean="0"/>
          </a:p>
          <a:p>
            <a:r>
              <a:rPr lang="en-US" sz="4900" dirty="0" smtClean="0"/>
              <a:t>Automate various functions.</a:t>
            </a:r>
          </a:p>
          <a:p>
            <a:endParaRPr lang="en" sz="4900" dirty="0" smtClean="0"/>
          </a:p>
          <a:p>
            <a:pPr>
              <a:buNone/>
            </a:pPr>
            <a:r>
              <a:rPr lang="en-US" sz="4900" dirty="0" smtClean="0"/>
              <a:t>5) Reliability</a:t>
            </a:r>
          </a:p>
          <a:p>
            <a:endParaRPr lang="en" sz="4900" dirty="0" smtClean="0"/>
          </a:p>
          <a:p>
            <a:r>
              <a:rPr lang="en-US" sz="4900" dirty="0" smtClean="0"/>
              <a:t>Software does not become tired or bored, call in sick, or go on strike. They consistently pay attention to details.</a:t>
            </a:r>
          </a:p>
          <a:p>
            <a:endParaRPr lang="en" sz="4900" dirty="0" smtClean="0"/>
          </a:p>
          <a:p>
            <a:pPr>
              <a:buNone/>
            </a:pPr>
            <a:r>
              <a:rPr lang="en-US" sz="4900" dirty="0" smtClean="0"/>
              <a:t>6) Ability to work with incomplete or uncertain information</a:t>
            </a:r>
          </a:p>
          <a:p>
            <a:endParaRPr lang="en" sz="4900" dirty="0" smtClean="0"/>
          </a:p>
          <a:p>
            <a:pPr>
              <a:buNone/>
            </a:pPr>
            <a:r>
              <a:rPr lang="en-US" sz="4900" dirty="0" smtClean="0"/>
              <a:t>7) Provision of training</a:t>
            </a:r>
          </a:p>
          <a:p>
            <a:endParaRPr lang="en" sz="4900" dirty="0" smtClean="0"/>
          </a:p>
          <a:p>
            <a:r>
              <a:rPr lang="en-US" sz="4900" dirty="0" smtClean="0"/>
              <a:t>The explanation facility of an ES can serve as a teaching device and a knowledge base for novices.</a:t>
            </a:r>
          </a:p>
          <a:p>
            <a:endParaRPr lang="en" sz="4900" dirty="0" smtClean="0"/>
          </a:p>
          <a:p>
            <a:pPr>
              <a:buNone/>
            </a:pPr>
            <a:r>
              <a:rPr lang="en-US" sz="4900" dirty="0" smtClean="0"/>
              <a:t>8) Enhancement of decision-making and problem-solving capabilities</a:t>
            </a:r>
          </a:p>
          <a:p>
            <a:endParaRPr lang="en" sz="4900" dirty="0" smtClean="0"/>
          </a:p>
          <a:p>
            <a:r>
              <a:rPr lang="en-US" sz="4900" dirty="0" smtClean="0"/>
              <a:t>Allow the integration of expert judgment into analysis.</a:t>
            </a:r>
          </a:p>
          <a:p>
            <a:endParaRPr lang="en" sz="4900" dirty="0" smtClean="0"/>
          </a:p>
          <a:p>
            <a:pPr>
              <a:buNone/>
            </a:pPr>
            <a:r>
              <a:rPr lang="en-US" sz="4900" dirty="0" smtClean="0"/>
              <a:t>9) Decreased decision-making time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The_human_voice.jpg"/>
          <p:cNvPicPr>
            <a:picLocks noChangeAspect="1" noChangeArrowheads="1"/>
          </p:cNvPicPr>
          <p:nvPr/>
        </p:nvPicPr>
        <p:blipFill>
          <a:blip r:embed="rId2"/>
          <a:srcRect/>
          <a:stretch>
            <a:fillRect/>
          </a:stretch>
        </p:blipFill>
        <p:spPr bwMode="auto">
          <a:xfrm>
            <a:off x="0" y="1066800"/>
            <a:ext cx="9144000" cy="48768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793</Words>
  <Application>Microsoft Office PowerPoint</Application>
  <PresentationFormat>On-screen Show (4:3)</PresentationFormat>
  <Paragraphs>75</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Artificial Teaching Assistant</vt:lpstr>
      <vt:lpstr>Abstract</vt:lpstr>
      <vt:lpstr>Introduction</vt:lpstr>
      <vt:lpstr>Objective</vt:lpstr>
      <vt:lpstr>Technology Stack</vt:lpstr>
      <vt:lpstr>Slide 6</vt:lpstr>
      <vt:lpstr>Benefits For Society</vt:lpstr>
      <vt:lpstr>Slide 8</vt:lpstr>
      <vt:lpstr>Slide 9</vt:lpstr>
      <vt:lpstr>Slide 10</vt:lpstr>
      <vt:lpstr>Digital Negative / Inversion</vt:lpstr>
      <vt:lpstr>Thresholding</vt:lpstr>
      <vt:lpstr>Intensity Level Slicing</vt:lpstr>
      <vt:lpstr>Image Smoothing</vt:lpstr>
      <vt:lpstr>Image Sharpening</vt:lpstr>
      <vt:lpstr>Slide 16</vt:lpstr>
      <vt:lpstr>Slide 17</vt:lpstr>
      <vt:lpstr>Median Filter</vt:lpstr>
      <vt:lpstr>Slide 19</vt:lpstr>
      <vt:lpstr>Slide 20</vt:lpstr>
      <vt:lpstr>Image of circuit board corrupted by salt-and-pepper noise</vt:lpstr>
      <vt:lpstr>Image Edge Detection</vt:lpstr>
      <vt:lpstr>Slide 23</vt:lpstr>
      <vt:lpstr>Slide 24</vt:lpstr>
      <vt:lpstr>Slide 25</vt:lpstr>
      <vt:lpstr>Robert Algorithm</vt:lpstr>
      <vt:lpstr>Sobel Algorithm</vt:lpstr>
      <vt:lpstr>Laplacian Mask Algorithm</vt:lpstr>
      <vt:lpstr>Slide 29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Nirish</dc:creator>
  <cp:lastModifiedBy>Nirish</cp:lastModifiedBy>
  <cp:revision>16</cp:revision>
  <dcterms:created xsi:type="dcterms:W3CDTF">2006-08-16T00:00:00Z</dcterms:created>
  <dcterms:modified xsi:type="dcterms:W3CDTF">2019-08-29T17:50:24Z</dcterms:modified>
</cp:coreProperties>
</file>